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image/gif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79" r:id="rId3"/>
    <p:sldId id="276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78" r:id="rId1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E72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D"/>
          </a:solidFill>
        </a:fill>
      </a:tcStyle>
    </a:wholeTbl>
    <a:band2H>
      <a:tcTxStyle/>
      <a:tcStyle>
        <a:tcBdr/>
        <a:fill>
          <a:solidFill>
            <a:srgbClr val="E6EB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8EB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3E72"/>
        </a:fontRef>
        <a:srgbClr val="003E7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3E72"/>
              </a:solidFill>
              <a:prstDash val="solid"/>
              <a:round/>
            </a:ln>
          </a:top>
          <a:bottom>
            <a:ln w="254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3E72"/>
              </a:solidFill>
              <a:prstDash val="solid"/>
              <a:round/>
            </a:ln>
          </a:top>
          <a:bottom>
            <a:ln w="254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D4"/>
          </a:solidFill>
        </a:fill>
      </a:tcStyle>
    </a:wholeTbl>
    <a:band2H>
      <a:tcTxStyle/>
      <a:tcStyle>
        <a:tcBdr/>
        <a:fill>
          <a:solidFill>
            <a:srgbClr val="E6E8E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E72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E72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E72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003E72"/>
              </a:solidFill>
              <a:prstDash val="solid"/>
              <a:round/>
            </a:ln>
          </a:left>
          <a:right>
            <a:ln w="12700" cap="flat">
              <a:solidFill>
                <a:srgbClr val="003E72"/>
              </a:solidFill>
              <a:prstDash val="solid"/>
              <a:round/>
            </a:ln>
          </a:right>
          <a:top>
            <a:ln w="12700" cap="flat">
              <a:solidFill>
                <a:srgbClr val="003E72"/>
              </a:solidFill>
              <a:prstDash val="solid"/>
              <a:round/>
            </a:ln>
          </a:top>
          <a:bottom>
            <a:ln w="127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solidFill>
                <a:srgbClr val="003E72"/>
              </a:solidFill>
              <a:prstDash val="solid"/>
              <a:round/>
            </a:ln>
          </a:insideH>
          <a:insideV>
            <a:ln w="12700" cap="flat">
              <a:solidFill>
                <a:srgbClr val="003E72"/>
              </a:solidFill>
              <a:prstDash val="solid"/>
              <a:round/>
            </a:ln>
          </a:insideV>
        </a:tcBdr>
        <a:fill>
          <a:solidFill>
            <a:srgbClr val="003E72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003E72"/>
              </a:solidFill>
              <a:prstDash val="solid"/>
              <a:round/>
            </a:ln>
          </a:left>
          <a:right>
            <a:ln w="12700" cap="flat">
              <a:solidFill>
                <a:srgbClr val="003E72"/>
              </a:solidFill>
              <a:prstDash val="solid"/>
              <a:round/>
            </a:ln>
          </a:right>
          <a:top>
            <a:ln w="12700" cap="flat">
              <a:solidFill>
                <a:srgbClr val="003E72"/>
              </a:solidFill>
              <a:prstDash val="solid"/>
              <a:round/>
            </a:ln>
          </a:top>
          <a:bottom>
            <a:ln w="127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solidFill>
                <a:srgbClr val="003E72"/>
              </a:solidFill>
              <a:prstDash val="solid"/>
              <a:round/>
            </a:ln>
          </a:insideH>
          <a:insideV>
            <a:ln w="12700" cap="flat">
              <a:solidFill>
                <a:srgbClr val="003E72"/>
              </a:solidFill>
              <a:prstDash val="solid"/>
              <a:round/>
            </a:ln>
          </a:insideV>
        </a:tcBdr>
        <a:fill>
          <a:solidFill>
            <a:srgbClr val="003E72">
              <a:alpha val="20000"/>
            </a:srgbClr>
          </a:solidFill>
        </a:fill>
      </a:tcStyle>
    </a:firstCol>
    <a:lastRow>
      <a:tcTxStyle b="on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003E72"/>
              </a:solidFill>
              <a:prstDash val="solid"/>
              <a:round/>
            </a:ln>
          </a:left>
          <a:right>
            <a:ln w="12700" cap="flat">
              <a:solidFill>
                <a:srgbClr val="003E72"/>
              </a:solidFill>
              <a:prstDash val="solid"/>
              <a:round/>
            </a:ln>
          </a:right>
          <a:top>
            <a:ln w="50800" cap="flat">
              <a:solidFill>
                <a:srgbClr val="003E72"/>
              </a:solidFill>
              <a:prstDash val="solid"/>
              <a:round/>
            </a:ln>
          </a:top>
          <a:bottom>
            <a:ln w="127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solidFill>
                <a:srgbClr val="003E72"/>
              </a:solidFill>
              <a:prstDash val="solid"/>
              <a:round/>
            </a:ln>
          </a:insideH>
          <a:insideV>
            <a:ln w="12700" cap="flat">
              <a:solidFill>
                <a:srgbClr val="003E7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3E72"/>
        </a:fontRef>
        <a:srgbClr val="003E72"/>
      </a:tcTxStyle>
      <a:tcStyle>
        <a:tcBdr>
          <a:left>
            <a:ln w="12700" cap="flat">
              <a:solidFill>
                <a:srgbClr val="003E72"/>
              </a:solidFill>
              <a:prstDash val="solid"/>
              <a:round/>
            </a:ln>
          </a:left>
          <a:right>
            <a:ln w="12700" cap="flat">
              <a:solidFill>
                <a:srgbClr val="003E72"/>
              </a:solidFill>
              <a:prstDash val="solid"/>
              <a:round/>
            </a:ln>
          </a:right>
          <a:top>
            <a:ln w="12700" cap="flat">
              <a:solidFill>
                <a:srgbClr val="003E72"/>
              </a:solidFill>
              <a:prstDash val="solid"/>
              <a:round/>
            </a:ln>
          </a:top>
          <a:bottom>
            <a:ln w="25400" cap="flat">
              <a:solidFill>
                <a:srgbClr val="003E72"/>
              </a:solidFill>
              <a:prstDash val="solid"/>
              <a:round/>
            </a:ln>
          </a:bottom>
          <a:insideH>
            <a:ln w="12700" cap="flat">
              <a:solidFill>
                <a:srgbClr val="003E72"/>
              </a:solidFill>
              <a:prstDash val="solid"/>
              <a:round/>
            </a:ln>
          </a:insideH>
          <a:insideV>
            <a:ln w="12700" cap="flat">
              <a:solidFill>
                <a:srgbClr val="003E72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9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4473562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Arial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384175" y="398462"/>
            <a:ext cx="8375650" cy="4238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xfrm>
            <a:off x="384175" y="1708150"/>
            <a:ext cx="8374063" cy="40671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9037" y="6451600"/>
            <a:ext cx="153964" cy="135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01012" y="6253162"/>
            <a:ext cx="766763" cy="576263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9037" y="6451600"/>
            <a:ext cx="153964" cy="135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0" y="5365750"/>
            <a:ext cx="9140825" cy="665163"/>
          </a:xfrm>
          <a:prstGeom prst="rect">
            <a:avLst/>
          </a:prstGeom>
          <a:solidFill>
            <a:srgbClr val="003E7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" name="Rectangle"/>
          <p:cNvSpPr/>
          <p:nvPr/>
        </p:nvSpPr>
        <p:spPr>
          <a:xfrm>
            <a:off x="0" y="6030912"/>
            <a:ext cx="9140825" cy="173038"/>
          </a:xfrm>
          <a:prstGeom prst="rect">
            <a:avLst/>
          </a:prstGeom>
          <a:solidFill>
            <a:srgbClr val="6AADE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9037" y="6448425"/>
            <a:ext cx="153964" cy="1355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xmlns:p14="http://schemas.microsoft.com/office/powerpoint/2010/main"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69875" marR="0" indent="-269875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1pPr>
      <a:lvl2pPr marL="567795" marR="0" indent="-296333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2pPr>
      <a:lvl3pPr marL="839611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3pPr>
      <a:lvl4pPr marL="1109309" marR="0" indent="-298097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4pPr>
      <a:lvl5pPr marL="1380948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5pPr>
      <a:lvl6pPr marL="1838148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6pPr>
      <a:lvl7pPr marL="2295348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7pPr>
      <a:lvl8pPr marL="2752548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8pPr>
      <a:lvl9pPr marL="3209748" marR="0" indent="-299861" algn="l" defTabSz="9144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"/>
        <a:tabLst/>
        <a:defRPr sz="2000" b="0" i="0" u="none" strike="noStrike" cap="none" spc="0" baseline="0">
          <a:ln>
            <a:noFill/>
          </a:ln>
          <a:solidFill>
            <a:srgbClr val="003E72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gif"/><Relationship Id="rId3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sk Perception and Existential Risk…"/>
          <p:cNvSpPr txBox="1"/>
          <p:nvPr/>
        </p:nvSpPr>
        <p:spPr>
          <a:xfrm>
            <a:off x="2404166" y="2701634"/>
            <a:ext cx="4335680" cy="1908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600" b="1">
                <a:solidFill>
                  <a:srgbClr val="FFFFFF"/>
                </a:solidFill>
              </a:defRPr>
            </a:pPr>
            <a:r>
              <a:rPr lang="en-GB" dirty="0" smtClean="0"/>
              <a:t>Artificial Intelligence Risks</a:t>
            </a:r>
          </a:p>
          <a:p>
            <a:pPr algn="ctr">
              <a:defRPr sz="2600" b="1">
                <a:solidFill>
                  <a:srgbClr val="FFFFFF"/>
                </a:solidFill>
              </a:defRPr>
            </a:pPr>
            <a:r>
              <a:rPr lang="en-GB" dirty="0" smtClean="0"/>
              <a:t>and how to tell them apart</a:t>
            </a:r>
          </a:p>
          <a:p>
            <a:pPr algn="ctr">
              <a:defRPr sz="2600" b="1">
                <a:solidFill>
                  <a:srgbClr val="FFFFFF"/>
                </a:solidFill>
              </a:defRPr>
            </a:pPr>
            <a:endParaRPr dirty="0"/>
          </a:p>
          <a:p>
            <a:pPr algn="ctr">
              <a:defRPr sz="2000" b="1">
                <a:solidFill>
                  <a:srgbClr val="FFFFFF"/>
                </a:solidFill>
              </a:defRPr>
            </a:pPr>
            <a:r>
              <a:rPr dirty="0"/>
              <a:t>Dr Shahar Avin</a:t>
            </a:r>
          </a:p>
          <a:p>
            <a:pPr algn="ctr">
              <a:defRPr sz="2000" b="1">
                <a:solidFill>
                  <a:srgbClr val="FFFFFF"/>
                </a:solidFill>
              </a:defRPr>
            </a:pPr>
            <a:r>
              <a:rPr dirty="0"/>
              <a:t>sa478@cam.ac.uk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Malicious use risks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384175" y="1699327"/>
            <a:ext cx="8375650" cy="168066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58830" y="2626627"/>
            <a:ext cx="84039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78634" y="2184985"/>
            <a:ext cx="84039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36063" y="5127793"/>
            <a:ext cx="84039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46740" y="4648327"/>
            <a:ext cx="84039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26" y="4135007"/>
            <a:ext cx="3137485" cy="17648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6" y="2280928"/>
            <a:ext cx="2577221" cy="14501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218" y="2064126"/>
            <a:ext cx="3269321" cy="18396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2" y="4377463"/>
            <a:ext cx="2800218" cy="13027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58830" y="4085076"/>
            <a:ext cx="84039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76461" y="3515074"/>
            <a:ext cx="84039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6063" y="3146271"/>
            <a:ext cx="84039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40540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Malicious use research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45" y="1587284"/>
            <a:ext cx="4337020" cy="4337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201" y="2107979"/>
            <a:ext cx="4260554" cy="319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751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Malicious use norms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8" y="1234285"/>
            <a:ext cx="7200900" cy="278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924" y="3979354"/>
            <a:ext cx="7772400" cy="2247900"/>
          </a:xfrm>
          <a:prstGeom prst="rect">
            <a:avLst/>
          </a:prstGeom>
          <a:ln>
            <a:solidFill>
              <a:srgbClr val="003E72"/>
            </a:solidFill>
          </a:ln>
        </p:spPr>
      </p:pic>
    </p:spTree>
    <p:extLst>
      <p:ext uri="{BB962C8B-B14F-4D97-AF65-F5344CB8AC3E}">
        <p14:creationId xmlns:p14="http://schemas.microsoft.com/office/powerpoint/2010/main" val="32587600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lassifying AI ris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31753"/>
              </p:ext>
            </p:extLst>
          </p:nvPr>
        </p:nvGraphicFramePr>
        <p:xfrm>
          <a:off x="384176" y="1453020"/>
          <a:ext cx="8375647" cy="4595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488"/>
                <a:gridCol w="2453053"/>
                <a:gridCol w="2453053"/>
                <a:gridCol w="2453053"/>
              </a:tblGrid>
              <a:tr h="6384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Accident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Malicious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Systemic</a:t>
                      </a:r>
                      <a:endParaRPr lang="en-US" sz="2800" dirty="0"/>
                    </a:p>
                  </a:txBody>
                  <a:tcPr anchor="ctr"/>
                </a:tc>
              </a:tr>
              <a:tr h="13189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Now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189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Soon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3189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Later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667" y="2115199"/>
            <a:ext cx="2451006" cy="1264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41" y="3417329"/>
            <a:ext cx="1755496" cy="1292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13" y="4803182"/>
            <a:ext cx="1456683" cy="11412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7233" y="5353022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61596" y="4818469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2920" y="3757064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054" y="2096525"/>
            <a:ext cx="2292572" cy="12899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701" y="3408650"/>
            <a:ext cx="2329925" cy="13110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54471" y="5342232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3667" y="4850828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9243" y="4858712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0374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lassifying AI ris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236214"/>
              </p:ext>
            </p:extLst>
          </p:nvPr>
        </p:nvGraphicFramePr>
        <p:xfrm>
          <a:off x="384176" y="1453020"/>
          <a:ext cx="8375647" cy="4595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488"/>
                <a:gridCol w="2453053"/>
                <a:gridCol w="2453053"/>
                <a:gridCol w="2453053"/>
              </a:tblGrid>
              <a:tr h="6384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Accident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Malicious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Systemic</a:t>
                      </a:r>
                      <a:endParaRPr lang="en-US" sz="2800" dirty="0"/>
                    </a:p>
                  </a:txBody>
                  <a:tcPr anchor="ctr"/>
                </a:tc>
              </a:tr>
              <a:tr h="13189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Now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79646"/>
                    </a:solidFill>
                  </a:tcPr>
                </a:tc>
              </a:tr>
              <a:tr h="13189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Soon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79646"/>
                    </a:solidFill>
                  </a:tcPr>
                </a:tc>
              </a:tr>
              <a:tr h="13189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Later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79646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667" y="2115199"/>
            <a:ext cx="2451006" cy="1264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41" y="3417329"/>
            <a:ext cx="1755496" cy="1292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13" y="4803182"/>
            <a:ext cx="1456683" cy="11412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7233" y="5353022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61596" y="4818469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2920" y="3757064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054" y="2096525"/>
            <a:ext cx="2292572" cy="12899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701" y="3408650"/>
            <a:ext cx="2329925" cy="13110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54471" y="5342232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3667" y="4850828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9243" y="4858712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20848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Systemic risks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384175" y="1699327"/>
            <a:ext cx="8375650" cy="168066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9" y="2668324"/>
            <a:ext cx="3836492" cy="2543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294" y="1867393"/>
            <a:ext cx="3156170" cy="23671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991" y="4271869"/>
            <a:ext cx="3454974" cy="18564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881" y="5212308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15077" y="4720904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20653" y="4728788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05457" y="3144545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4653" y="2653141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50229" y="2661025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11022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systemic risks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45" y="1307173"/>
            <a:ext cx="5754589" cy="46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09912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lassifying AI ris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040016"/>
              </p:ext>
            </p:extLst>
          </p:nvPr>
        </p:nvGraphicFramePr>
        <p:xfrm>
          <a:off x="384176" y="1453020"/>
          <a:ext cx="8375647" cy="4595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488"/>
                <a:gridCol w="2453053"/>
                <a:gridCol w="2453053"/>
                <a:gridCol w="2453053"/>
              </a:tblGrid>
              <a:tr h="6384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Accident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Malicious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Systemic</a:t>
                      </a:r>
                      <a:endParaRPr lang="en-US" sz="2800" dirty="0"/>
                    </a:p>
                  </a:txBody>
                  <a:tcPr anchor="ctr"/>
                </a:tc>
              </a:tr>
              <a:tr h="13189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Now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3189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Soon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3189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Later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667" y="2115199"/>
            <a:ext cx="2451006" cy="1264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41" y="3417329"/>
            <a:ext cx="1755496" cy="1292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13" y="4803182"/>
            <a:ext cx="1456683" cy="11412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7233" y="5353022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61596" y="4818469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2920" y="3757064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054" y="2096525"/>
            <a:ext cx="2292572" cy="12899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701" y="3408650"/>
            <a:ext cx="2329925" cy="13110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54471" y="5342232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3667" y="4850828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9243" y="4858712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3784" y="2108989"/>
            <a:ext cx="1942250" cy="12879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7715" y="3460603"/>
            <a:ext cx="1604085" cy="12030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94382" y="3745003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3011" y="4865188"/>
            <a:ext cx="1956756" cy="10514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396662" y="4794807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92942" y="5420911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00663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hank you for your attention.  Any questions?"/>
          <p:cNvSpPr txBox="1"/>
          <p:nvPr/>
        </p:nvSpPr>
        <p:spPr>
          <a:xfrm>
            <a:off x="2903284" y="2949284"/>
            <a:ext cx="3337432" cy="959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1800"/>
              </a:spcBef>
              <a:defRPr sz="2000"/>
            </a:pPr>
            <a:r>
              <a:t>Thank you for your attention.</a:t>
            </a:r>
            <a:br/>
            <a:r>
              <a:t/>
            </a:r>
            <a:br/>
            <a:r>
              <a:t>Any questions?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 of the talk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9" y="1610629"/>
            <a:ext cx="2177054" cy="1448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6" y="2017840"/>
            <a:ext cx="1696971" cy="1674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07" y="3597283"/>
            <a:ext cx="2933266" cy="16426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491" y="2348515"/>
            <a:ext cx="1712393" cy="1712393"/>
          </a:xfrm>
          <a:prstGeom prst="rect">
            <a:avLst/>
          </a:prstGeom>
        </p:spPr>
      </p:pic>
      <p:sp>
        <p:nvSpPr>
          <p:cNvPr id="9" name="Notched Right Arrow 8"/>
          <p:cNvSpPr/>
          <p:nvPr/>
        </p:nvSpPr>
        <p:spPr>
          <a:xfrm>
            <a:off x="4089932" y="3198936"/>
            <a:ext cx="728353" cy="493350"/>
          </a:xfrm>
          <a:prstGeom prst="notchedRightArrow">
            <a:avLst/>
          </a:prstGeom>
          <a:solidFill>
            <a:schemeClr val="tx1">
              <a:lumMod val="60000"/>
              <a:lumOff val="4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0199" y="2260298"/>
            <a:ext cx="4217772" cy="234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861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lassifying AI ris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Risk classification framework</a:t>
            </a: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748578"/>
              </p:ext>
            </p:extLst>
          </p:nvPr>
        </p:nvGraphicFramePr>
        <p:xfrm>
          <a:off x="384176" y="1453020"/>
          <a:ext cx="8375647" cy="4595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488"/>
                <a:gridCol w="2453053"/>
                <a:gridCol w="2453053"/>
                <a:gridCol w="2453053"/>
              </a:tblGrid>
              <a:tr h="6384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Accident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Malicious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Systemic</a:t>
                      </a:r>
                      <a:endParaRPr lang="en-US" sz="2800" dirty="0"/>
                    </a:p>
                  </a:txBody>
                  <a:tcPr anchor="ctr"/>
                </a:tc>
              </a:tr>
              <a:tr h="13189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Now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189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Soon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3189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Later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lassifying AI ris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422161"/>
              </p:ext>
            </p:extLst>
          </p:nvPr>
        </p:nvGraphicFramePr>
        <p:xfrm>
          <a:off x="384176" y="1453020"/>
          <a:ext cx="8375647" cy="4595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488"/>
                <a:gridCol w="2453053"/>
                <a:gridCol w="2453053"/>
                <a:gridCol w="2453053"/>
              </a:tblGrid>
              <a:tr h="6384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Accident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Malicious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Systemic</a:t>
                      </a:r>
                      <a:endParaRPr lang="en-US" sz="2800" dirty="0"/>
                    </a:p>
                  </a:txBody>
                  <a:tcPr anchor="ctr"/>
                </a:tc>
              </a:tr>
              <a:tr h="13189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Now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189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Soon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3189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Later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3732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Accident risks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47" y="1999165"/>
            <a:ext cx="2054894" cy="20276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67" y="4186873"/>
            <a:ext cx="2865365" cy="147860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84175" y="1699327"/>
            <a:ext cx="8375650" cy="168066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889" y="1986712"/>
            <a:ext cx="2821621" cy="20774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4240" y="4082805"/>
            <a:ext cx="2769231" cy="19609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6100" y="3005083"/>
            <a:ext cx="2560485" cy="20060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58830" y="2626627"/>
            <a:ext cx="84039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78634" y="2184985"/>
            <a:ext cx="84039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79029" y="5373088"/>
            <a:ext cx="84039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19427" y="4940714"/>
            <a:ext cx="84039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88172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accident risk research</a:t>
            </a:r>
            <a:endParaRPr lang="en-US" dirty="0"/>
          </a:p>
        </p:txBody>
      </p:sp>
      <p:pic>
        <p:nvPicPr>
          <p:cNvPr id="8" name="Picture 7" descr="go_awa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46" y="2078825"/>
            <a:ext cx="3244021" cy="3244021"/>
          </a:xfrm>
          <a:prstGeom prst="rect">
            <a:avLst/>
          </a:prstGeom>
        </p:spPr>
      </p:pic>
      <p:pic>
        <p:nvPicPr>
          <p:cNvPr id="10" name="Picture 9" descr="0_UoBrrtrY2rx2SvX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75" y="1715862"/>
            <a:ext cx="5285171" cy="39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591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Long-term accident risk research</a:t>
            </a:r>
            <a:endParaRPr lang="en-US" dirty="0"/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75" y="1788883"/>
            <a:ext cx="2547881" cy="3877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056" y="1337113"/>
            <a:ext cx="6249296" cy="48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925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lassifying AI ris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617057"/>
              </p:ext>
            </p:extLst>
          </p:nvPr>
        </p:nvGraphicFramePr>
        <p:xfrm>
          <a:off x="384176" y="1453020"/>
          <a:ext cx="8375647" cy="4595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488"/>
                <a:gridCol w="2453053"/>
                <a:gridCol w="2453053"/>
                <a:gridCol w="2453053"/>
              </a:tblGrid>
              <a:tr h="6384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Accident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Malicious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Systemic</a:t>
                      </a:r>
                      <a:endParaRPr lang="en-US" sz="2800" dirty="0"/>
                    </a:p>
                  </a:txBody>
                  <a:tcPr anchor="ctr"/>
                </a:tc>
              </a:tr>
              <a:tr h="13189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Now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189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Soon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3189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Later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667" y="2115199"/>
            <a:ext cx="2451006" cy="1264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41" y="3417329"/>
            <a:ext cx="1755496" cy="1292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13" y="4803182"/>
            <a:ext cx="1456683" cy="11412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7233" y="5353022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61596" y="4818469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2920" y="3757064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984410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lassifying AI ris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960438"/>
              </p:ext>
            </p:extLst>
          </p:nvPr>
        </p:nvGraphicFramePr>
        <p:xfrm>
          <a:off x="384176" y="1453020"/>
          <a:ext cx="8375647" cy="4595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488"/>
                <a:gridCol w="2453053"/>
                <a:gridCol w="2453053"/>
                <a:gridCol w="2453053"/>
              </a:tblGrid>
              <a:tr h="6384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Accident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Malicious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Systemic</a:t>
                      </a:r>
                      <a:endParaRPr lang="en-US" sz="2800" dirty="0"/>
                    </a:p>
                  </a:txBody>
                  <a:tcPr anchor="ctr"/>
                </a:tc>
              </a:tr>
              <a:tr h="13189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Now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189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Soon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3189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Later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667" y="2115199"/>
            <a:ext cx="2451006" cy="1264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41" y="3417329"/>
            <a:ext cx="1755496" cy="1292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13" y="4803182"/>
            <a:ext cx="1456683" cy="11412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7233" y="5353022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61596" y="4818469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2920" y="3757064"/>
            <a:ext cx="4191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3E7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3E7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65036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blank">
      <a:dk1>
        <a:srgbClr val="003E72"/>
      </a:dk1>
      <a:lt1>
        <a:srgbClr val="727272"/>
      </a:lt1>
      <a:dk2>
        <a:srgbClr val="A7A7A7"/>
      </a:dk2>
      <a:lt2>
        <a:srgbClr val="535353"/>
      </a:lt2>
      <a:accent1>
        <a:srgbClr val="0073CF"/>
      </a:accent1>
      <a:accent2>
        <a:srgbClr val="E37222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blan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E7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E7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E37222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blan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E7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E7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140</Words>
  <Application>Microsoft Macintosh PowerPoint</Application>
  <PresentationFormat>On-screen Show (4:3)</PresentationFormat>
  <Paragraphs>102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blank</vt:lpstr>
      <vt:lpstr>PowerPoint Presentation</vt:lpstr>
      <vt:lpstr>Aim of the talk</vt:lpstr>
      <vt:lpstr>Risk classification framework</vt:lpstr>
      <vt:lpstr>PowerPoint Presentation</vt:lpstr>
      <vt:lpstr>Accident risks</vt:lpstr>
      <vt:lpstr>Technical accident risk research</vt:lpstr>
      <vt:lpstr>Long-term accident risk research</vt:lpstr>
      <vt:lpstr>PowerPoint Presentation</vt:lpstr>
      <vt:lpstr>PowerPoint Presentation</vt:lpstr>
      <vt:lpstr>Malicious use risks</vt:lpstr>
      <vt:lpstr>Malicious use research</vt:lpstr>
      <vt:lpstr>Malicious use norms</vt:lpstr>
      <vt:lpstr>PowerPoint Presentation</vt:lpstr>
      <vt:lpstr>PowerPoint Presentation</vt:lpstr>
      <vt:lpstr>Systemic risks</vt:lpstr>
      <vt:lpstr>Addressing systemic risks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Shahar Avin</cp:lastModifiedBy>
  <cp:revision>15</cp:revision>
  <dcterms:modified xsi:type="dcterms:W3CDTF">2019-06-13T16:08:08Z</dcterms:modified>
</cp:coreProperties>
</file>